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33" r:id="rId28"/>
    <p:sldId id="534" r:id="rId29"/>
    <p:sldId id="535" r:id="rId30"/>
    <p:sldId id="536" r:id="rId31"/>
    <p:sldId id="493" r:id="rId32"/>
    <p:sldId id="512" r:id="rId33"/>
    <p:sldId id="274" r:id="rId34"/>
    <p:sldId id="283" r:id="rId35"/>
    <p:sldId id="459" r:id="rId36"/>
    <p:sldId id="481" r:id="rId37"/>
    <p:sldId id="482" r:id="rId38"/>
    <p:sldId id="513" r:id="rId39"/>
    <p:sldId id="514" r:id="rId40"/>
    <p:sldId id="515" r:id="rId41"/>
    <p:sldId id="516" r:id="rId42"/>
    <p:sldId id="487" r:id="rId43"/>
    <p:sldId id="489" r:id="rId44"/>
    <p:sldId id="488" r:id="rId45"/>
    <p:sldId id="490" r:id="rId46"/>
    <p:sldId id="496" r:id="rId47"/>
    <p:sldId id="530" r:id="rId48"/>
    <p:sldId id="498" r:id="rId49"/>
    <p:sldId id="520" r:id="rId50"/>
    <p:sldId id="522" r:id="rId51"/>
    <p:sldId id="537" r:id="rId52"/>
    <p:sldId id="524" r:id="rId53"/>
    <p:sldId id="527" r:id="rId54"/>
    <p:sldId id="501" r:id="rId55"/>
    <p:sldId id="525" r:id="rId56"/>
    <p:sldId id="502" r:id="rId57"/>
    <p:sldId id="505" r:id="rId58"/>
    <p:sldId id="497" r:id="rId59"/>
    <p:sldId id="504" r:id="rId60"/>
    <p:sldId id="503" r:id="rId61"/>
    <p:sldId id="275" r:id="rId62"/>
    <p:sldId id="531" r:id="rId63"/>
    <p:sldId id="511" r:id="rId64"/>
    <p:sldId id="276" r:id="rId65"/>
    <p:sldId id="277" r:id="rId66"/>
    <p:sldId id="538" r:id="rId67"/>
    <p:sldId id="544" r:id="rId68"/>
    <p:sldId id="540" r:id="rId69"/>
    <p:sldId id="539" r:id="rId70"/>
    <p:sldId id="541" r:id="rId71"/>
    <p:sldId id="433" r:id="rId72"/>
    <p:sldId id="434" r:id="rId73"/>
    <p:sldId id="435" r:id="rId74"/>
    <p:sldId id="436" r:id="rId75"/>
    <p:sldId id="437" r:id="rId76"/>
    <p:sldId id="438" r:id="rId77"/>
    <p:sldId id="443" r:id="rId78"/>
    <p:sldId id="444" r:id="rId79"/>
    <p:sldId id="445" r:id="rId80"/>
    <p:sldId id="432" r:id="rId81"/>
    <p:sldId id="521" r:id="rId82"/>
    <p:sldId id="427" r:id="rId83"/>
    <p:sldId id="532" r:id="rId84"/>
    <p:sldId id="352" r:id="rId85"/>
    <p:sldId id="28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32"/>
    <p:restoredTop sz="81818"/>
  </p:normalViewPr>
  <p:slideViewPr>
    <p:cSldViewPr snapToGrid="0">
      <p:cViewPr varScale="1">
        <p:scale>
          <a:sx n="124" d="100"/>
          <a:sy n="124" d="100"/>
        </p:scale>
        <p:origin x="11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56</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65</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82</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11/25/25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11/25/25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fontScale="92500" lnSpcReduction="10000"/>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Real CPU Emulators – JavaScript / WASM – Old video Games</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10101001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dirty="0"/>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dirty="0"/>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5" name="Rectangle 4">
            <a:extLst>
              <a:ext uri="{FF2B5EF4-FFF2-40B4-BE49-F238E27FC236}">
                <a16:creationId xmlns:a16="http://schemas.microsoft.com/office/drawing/2014/main" id="{5587ADCA-753E-2831-742D-6B0713B899D9}"/>
              </a:ext>
            </a:extLst>
          </p:cNvPr>
          <p:cNvSpPr/>
          <p:nvPr/>
        </p:nvSpPr>
        <p:spPr>
          <a:xfrm>
            <a:off x="7709867" y="84640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Rectangle 5">
            <a:extLst>
              <a:ext uri="{FF2B5EF4-FFF2-40B4-BE49-F238E27FC236}">
                <a16:creationId xmlns:a16="http://schemas.microsoft.com/office/drawing/2014/main" id="{8F8A6A54-9B45-0AEA-8C34-750812E3045C}"/>
              </a:ext>
            </a:extLst>
          </p:cNvPr>
          <p:cNvSpPr/>
          <p:nvPr/>
        </p:nvSpPr>
        <p:spPr>
          <a:xfrm>
            <a:off x="7709865" y="139629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7" name="Rectangle 6">
            <a:extLst>
              <a:ext uri="{FF2B5EF4-FFF2-40B4-BE49-F238E27FC236}">
                <a16:creationId xmlns:a16="http://schemas.microsoft.com/office/drawing/2014/main" id="{03311E1E-E702-3E9B-CFD8-2848B6BB538D}"/>
              </a:ext>
            </a:extLst>
          </p:cNvPr>
          <p:cNvSpPr/>
          <p:nvPr/>
        </p:nvSpPr>
        <p:spPr>
          <a:xfrm>
            <a:off x="7738492" y="197580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8" name="Rectangle 7">
            <a:extLst>
              <a:ext uri="{FF2B5EF4-FFF2-40B4-BE49-F238E27FC236}">
                <a16:creationId xmlns:a16="http://schemas.microsoft.com/office/drawing/2014/main" id="{3065582C-E821-7563-D864-09DD807DB7EA}"/>
              </a:ext>
            </a:extLst>
          </p:cNvPr>
          <p:cNvSpPr/>
          <p:nvPr/>
        </p:nvSpPr>
        <p:spPr>
          <a:xfrm>
            <a:off x="7738491" y="252569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9" name="Rectangle 8">
            <a:extLst>
              <a:ext uri="{FF2B5EF4-FFF2-40B4-BE49-F238E27FC236}">
                <a16:creationId xmlns:a16="http://schemas.microsoft.com/office/drawing/2014/main" id="{2014C994-55C9-5D68-C1AE-663488B9CB15}"/>
              </a:ext>
            </a:extLst>
          </p:cNvPr>
          <p:cNvSpPr/>
          <p:nvPr/>
        </p:nvSpPr>
        <p:spPr>
          <a:xfrm>
            <a:off x="7720300" y="314054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0" name="Rectangle 9">
            <a:extLst>
              <a:ext uri="{FF2B5EF4-FFF2-40B4-BE49-F238E27FC236}">
                <a16:creationId xmlns:a16="http://schemas.microsoft.com/office/drawing/2014/main" id="{5BAFEF8E-E599-B331-0CDA-DF2679F42D24}"/>
              </a:ext>
            </a:extLst>
          </p:cNvPr>
          <p:cNvSpPr/>
          <p:nvPr/>
        </p:nvSpPr>
        <p:spPr>
          <a:xfrm>
            <a:off x="7720298" y="369043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11" name="Rectangle 10">
            <a:extLst>
              <a:ext uri="{FF2B5EF4-FFF2-40B4-BE49-F238E27FC236}">
                <a16:creationId xmlns:a16="http://schemas.microsoft.com/office/drawing/2014/main" id="{6574844C-03C9-DEB4-5082-94BBB1E41005}"/>
              </a:ext>
            </a:extLst>
          </p:cNvPr>
          <p:cNvSpPr/>
          <p:nvPr/>
        </p:nvSpPr>
        <p:spPr>
          <a:xfrm>
            <a:off x="7748926" y="426994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12" name="Rectangle 11">
            <a:extLst>
              <a:ext uri="{FF2B5EF4-FFF2-40B4-BE49-F238E27FC236}">
                <a16:creationId xmlns:a16="http://schemas.microsoft.com/office/drawing/2014/main" id="{B2AA82E1-577F-98C9-9434-76B4BBFA58EF}"/>
              </a:ext>
            </a:extLst>
          </p:cNvPr>
          <p:cNvSpPr/>
          <p:nvPr/>
        </p:nvSpPr>
        <p:spPr>
          <a:xfrm>
            <a:off x="7748924" y="481983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13" name="Rectangle 12">
            <a:extLst>
              <a:ext uri="{FF2B5EF4-FFF2-40B4-BE49-F238E27FC236}">
                <a16:creationId xmlns:a16="http://schemas.microsoft.com/office/drawing/2014/main" id="{ECB7A3AD-1617-46C6-9841-15CF9928A05F}"/>
              </a:ext>
            </a:extLst>
          </p:cNvPr>
          <p:cNvSpPr/>
          <p:nvPr/>
        </p:nvSpPr>
        <p:spPr>
          <a:xfrm>
            <a:off x="7759357" y="535411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Tree>
    <p:extLst>
      <p:ext uri="{BB962C8B-B14F-4D97-AF65-F5344CB8AC3E}">
        <p14:creationId xmlns:p14="http://schemas.microsoft.com/office/powerpoint/2010/main" val="1442151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a:xfrm>
            <a:off x="838200" y="365126"/>
            <a:ext cx="10515600" cy="862040"/>
          </a:xfrm>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412391"/>
            <a:ext cx="5528156" cy="4524315"/>
          </a:xfrm>
          <a:prstGeom prst="rect">
            <a:avLst/>
          </a:prstGeom>
          <a:noFill/>
        </p:spPr>
        <p:txBody>
          <a:bodyPr wrap="square">
            <a:spAutoFit/>
          </a:bodyPr>
          <a:lstStyle/>
          <a:p>
            <a:r>
              <a:rPr lang="en-US" b="1" dirty="0">
                <a:effectLst/>
                <a:latin typeface="Courier New" panose="02070309020205020404" pitchFamily="49" charset="0"/>
              </a:rPr>
              <a:t>CLX          ; for(</a:t>
            </a:r>
            <a:r>
              <a:rPr lang="en-US" b="1" dirty="0">
                <a:solidFill>
                  <a:srgbClr val="0070C0"/>
                </a:solidFill>
                <a:latin typeface="Courier New" panose="02070309020205020404" pitchFamily="49" charset="0"/>
              </a:rPr>
              <a:t>X=0;</a:t>
            </a:r>
            <a:r>
              <a:rPr lang="en-US" b="1" dirty="0">
                <a:latin typeface="Courier New" panose="02070309020205020404" pitchFamily="49" charset="0"/>
              </a:rPr>
              <a:t>mem[X];X++)</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 ACC = mem[$00 + 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r>
              <a:rPr lang="en-US" b="1" dirty="0">
                <a:latin typeface="Courier New" panose="02070309020205020404" pitchFamily="49" charset="0"/>
              </a:rPr>
              <a:t>; for(X=0;</a:t>
            </a:r>
            <a:r>
              <a:rPr lang="en-US" b="1" dirty="0">
                <a:solidFill>
                  <a:srgbClr val="0070C0"/>
                </a:solidFill>
                <a:latin typeface="Courier New" panose="02070309020205020404" pitchFamily="49" charset="0"/>
              </a:rPr>
              <a:t>mem[X];</a:t>
            </a:r>
            <a:r>
              <a:rPr lang="en-US" b="1" dirty="0">
                <a:latin typeface="Courier New" panose="02070309020205020404" pitchFamily="49" charset="0"/>
              </a:rPr>
              <a:t>X++)</a:t>
            </a:r>
          </a:p>
          <a:p>
            <a:r>
              <a:rPr lang="en-US" b="1" dirty="0">
                <a:effectLst/>
                <a:latin typeface="Courier New" panose="02070309020205020404" pitchFamily="49" charset="0"/>
              </a:rPr>
              <a:t>             </a:t>
            </a:r>
            <a:r>
              <a:rPr lang="en-US" b="1" dirty="0">
                <a:latin typeface="Courier New" panose="02070309020205020404" pitchFamily="49" charset="0"/>
              </a:rPr>
              <a:t>; Branch if Z flag is set</a:t>
            </a:r>
            <a:r>
              <a:rPr lang="en-US" b="1" dirty="0">
                <a:effectLst/>
                <a:latin typeface="Courier New" panose="02070309020205020404" pitchFamily="49" charset="0"/>
              </a:rPr>
              <a:t>  </a:t>
            </a:r>
          </a:p>
          <a:p>
            <a:r>
              <a:rPr lang="en-US" b="1" dirty="0">
                <a:effectLst/>
                <a:latin typeface="Courier New" panose="02070309020205020404" pitchFamily="49" charset="0"/>
              </a:rPr>
              <a:t>CMP #'a'     ; In ASCII 'A' &lt;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r>
              <a:rPr lang="en-US" b="1" dirty="0">
                <a:solidFill>
                  <a:srgbClr val="FF0000"/>
                </a:solidFill>
                <a:effectLst/>
                <a:latin typeface="Courier New" panose="02070309020205020404" pitchFamily="49" charset="0"/>
              </a:rPr>
              <a:t>     </a:t>
            </a:r>
            <a:r>
              <a:rPr lang="en-US" b="1" dirty="0">
                <a:effectLst/>
                <a:latin typeface="Courier New" panose="02070309020205020404" pitchFamily="49" charset="0"/>
              </a:rPr>
              <a:t>; </a:t>
            </a:r>
            <a:r>
              <a:rPr lang="en-US" b="1" dirty="0">
                <a:solidFill>
                  <a:srgbClr val="FF0000"/>
                </a:solidFill>
                <a:effectLst/>
                <a:latin typeface="Courier New" panose="02070309020205020404" pitchFamily="49" charset="0"/>
              </a:rPr>
              <a:t>continue</a:t>
            </a:r>
            <a:r>
              <a:rPr lang="en-US" b="1" dirty="0">
                <a:effectLst/>
                <a:latin typeface="Courier New" panose="02070309020205020404" pitchFamily="49" charset="0"/>
              </a:rPr>
              <a:t> to X++</a:t>
            </a:r>
          </a:p>
          <a:p>
            <a:r>
              <a:rPr lang="en-US" b="1" dirty="0">
                <a:effectLst/>
                <a:latin typeface="Courier New" panose="02070309020205020404" pitchFamily="49" charset="0"/>
              </a:rPr>
              <a:t>SBC #0x20    ; ACC = ACC – 0x20</a:t>
            </a:r>
          </a:p>
          <a:p>
            <a:r>
              <a:rPr lang="en-US" b="1" dirty="0">
                <a:effectLst/>
                <a:latin typeface="Courier New" panose="02070309020205020404" pitchFamily="49" charset="0"/>
              </a:rPr>
              <a:t>STA $00,X    ; mem[$00 + X] = ACC</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 for(X</a:t>
            </a:r>
            <a:r>
              <a:rPr lang="en-US" b="1" dirty="0">
                <a:latin typeface="Courier New" panose="02070309020205020404" pitchFamily="49" charset="0"/>
              </a:rPr>
              <a:t>=0;mem[X];</a:t>
            </a:r>
            <a:r>
              <a:rPr lang="en-US" b="1" dirty="0">
                <a:solidFill>
                  <a:srgbClr val="0070C0"/>
                </a:solidFill>
                <a:latin typeface="Courier New" panose="02070309020205020404" pitchFamily="49" charset="0"/>
              </a:rPr>
              <a:t>X++</a:t>
            </a:r>
            <a:r>
              <a:rPr lang="en-US" b="1" dirty="0">
                <a:latin typeface="Courier New" panose="02070309020205020404" pitchFamily="49" charset="0"/>
              </a:rPr>
              <a:t>)</a:t>
            </a:r>
            <a:r>
              <a:rPr lang="en-US" b="1" dirty="0">
                <a:solidFill>
                  <a:srgbClr val="0070C0"/>
                </a:solidFill>
                <a:effectLst/>
                <a:latin typeface="Courier New" panose="02070309020205020404" pitchFamily="49" charset="0"/>
              </a:rPr>
              <a:t>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a:t>
            </a:r>
          </a:p>
          <a:p>
            <a:r>
              <a:rPr lang="en-US" b="1" dirty="0">
                <a:effectLst/>
                <a:latin typeface="Courier New" panose="02070309020205020404" pitchFamily="49" charset="0"/>
              </a:rPr>
              <a:t>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6898684" y="1547896"/>
            <a:ext cx="2141968" cy="394404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25041" y="1550493"/>
            <a:ext cx="2141969" cy="3970318"/>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9834744" cy="563231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Load instructions (immediate mode)</a:t>
            </a:r>
          </a:p>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indexed by 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4490</TotalTime>
  <Words>6194</Words>
  <Application>Microsoft Macintosh PowerPoint</Application>
  <PresentationFormat>Widescreen</PresentationFormat>
  <Paragraphs>1639</Paragraphs>
  <Slides>85</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Print Hello</vt:lpstr>
      <vt:lpstr>Uppercase a String</vt:lpstr>
      <vt:lpstr>Uppercase a String</vt:lpstr>
      <vt:lpstr>Uppercase a String (Python)</vt:lpstr>
      <vt:lpstr>Uppercase a String (C – array version)</vt:lpstr>
      <vt:lpstr>Uppercase a String (walkthrough)</vt:lpstr>
      <vt:lpstr>CPU Emulators are  Thing</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237</cp:revision>
  <dcterms:created xsi:type="dcterms:W3CDTF">2023-02-08T12:14:18Z</dcterms:created>
  <dcterms:modified xsi:type="dcterms:W3CDTF">2025-11-25T16:28:03Z</dcterms:modified>
</cp:coreProperties>
</file>